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D20D-01FB-4E97-9E97-A6AAD9D449A3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90968-C656-4CFD-B168-80AE7E66E7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429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8D7B-1AEA-8B6E-3048-D3C699361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D5B22-FD65-0DB8-167D-590E60B21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2B968-6A44-EADE-B0D0-53396821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1B18C-E240-7FB2-4C53-E6D403D6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D1896-BFC4-6907-EEFB-61DB6870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50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BE3D-67E3-16D4-32FE-20256365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85682-C150-8357-48E2-890BAF98D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2983-842E-6C10-712E-8E1A5E85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62C4-69E5-97CC-8FD1-ECF73C52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735D2-AFAC-EDC0-076A-16E4FCC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1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67A9E-80B1-089E-64AE-DCE3E35FA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DF654-7021-89E2-0711-F4E0FB62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2EBCB-AB08-D7FF-D615-7F905817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8A116-7138-FC1C-6079-8B002A8B6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3AEA5-C162-9EB5-E960-D4560EA2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486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33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2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28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33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83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91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3A5E-36F3-6FBC-62FB-A6800370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86FC-DD3B-4D8F-6B67-63BBACD82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52538-E6DD-44BD-8A97-B9A748BC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8837-B899-4B80-0631-99B47CDF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BD8F1-93B2-5925-9282-D931C0FC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691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91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8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5214-6121-C445-610C-73AEE803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1232-889C-182B-C0D9-903B33A91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E5C27-D8C1-0F01-8731-A32BCDB5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33C95-535A-9435-4728-9BF53CBF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14239-3ADC-5B71-1618-9EEF874C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1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8B586-579D-CAC4-2773-2E6A1BA2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F3DD-6FC3-2625-94C4-2CB5C9DB2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C34B1-BE88-EEBC-127E-18046AD34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5F3C1-69A7-5E8A-0312-24CA17FF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669CE-3D96-66AE-E7D5-0CF85845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7000F-6CA1-708B-FA15-93E314FB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01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70A8-BA81-76FF-C945-C31F523B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24BEC-2A1E-D238-147E-0F4C4276D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E5764-055F-C0E3-F03B-5DDB2CB62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0C6D2-4215-4AFE-9057-196168823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AC4DC-23EE-169A-E776-3AF17570B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8DC72-05FB-1E10-E1D0-FFAFD228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480327-8EC5-B94D-0C79-EFA3FD35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7F842-C440-B946-8600-34273738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76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6783-6F82-9FE5-8B1A-B7EDF042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287487-E885-4F0E-A730-4D55D4997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0A963-A9C0-62E4-F52F-178EC112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4FEC3-E0F4-44D9-82AA-189280BB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61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063B02-31DF-E679-6218-E2F57241C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EACC8-D1B9-05A6-F192-167DC0BE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2383C-22A0-2E4D-07B9-C33E4A3B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799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5AC0-0FF1-63CA-E47B-AD363690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0338-D465-06DF-B5E7-79E7F36FE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94774-EA97-FE60-CF45-9E527E1A9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0C685-8686-8FC8-B0E7-5C781CE9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CC804-C3C2-D07D-0968-7DD1E12A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AA737-BB77-A21B-1ED3-124BCAFA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77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2DDE-A098-7A60-9182-601AD8BC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9B907-3455-4F08-91CE-7553A9F98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469F5-C034-78EA-F279-62912A799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9795F-1779-8AF7-A069-09BC3216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B9F3F-4184-E9E3-7360-559EF657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F7728-825F-77D0-F432-28AAAA82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95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10559-655B-9C69-E70A-5ABAC090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8C768-E83B-D4D5-09A7-FAB4735AE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1CBF8-DB38-5279-FD3E-B770E6996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B7773-9039-4E7A-A686-C15F9A399BDD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AF271-201B-2E9D-713A-2BC21DE5A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D9519-5F2E-45A0-36F6-12097EA36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B0824-039E-4B81-B1D1-D4009A053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31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772841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 Evaluation Using Machine Learning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237607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Comparative Analysis of Classification and Clustering Approaches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5233492" y="3752652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Name: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Bovas Benson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5233492" y="4267696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Course: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MGT-665-NW – Solving Problems with Machine Learning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5233492" y="4782741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Date: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July 8th, 2025</a:t>
            </a:r>
            <a:endParaRPr lang="en-US" sz="1458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E7747D-E594-49D2-ABA5-335C843D02FF}"/>
              </a:ext>
            </a:extLst>
          </p:cNvPr>
          <p:cNvSpPr/>
          <p:nvPr/>
        </p:nvSpPr>
        <p:spPr>
          <a:xfrm>
            <a:off x="10604500" y="6381750"/>
            <a:ext cx="1524000" cy="404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072283"/>
            <a:ext cx="839033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Classification Results (Other Models)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3040956"/>
            <a:ext cx="3496965" cy="1744762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2" y="3040956"/>
            <a:ext cx="101600" cy="1744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2104" y="325536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Logistic Regression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952103" y="3664049"/>
            <a:ext cx="2991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91.6%, good for general trends but weaker with rare classes.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4347468" y="3040956"/>
            <a:ext cx="3496965" cy="1744762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68" y="3040956"/>
            <a:ext cx="101600" cy="17447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38080" y="325536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k-NN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4638080" y="3664049"/>
            <a:ext cx="2991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83.5%, low accuracy due to issues with one-hot encoded, high-dimensional data.</a:t>
            </a:r>
            <a:endParaRPr lang="en-US" sz="1458" dirty="0"/>
          </a:p>
        </p:txBody>
      </p:sp>
      <p:sp>
        <p:nvSpPr>
          <p:cNvPr id="11" name="Shape 7"/>
          <p:cNvSpPr/>
          <p:nvPr/>
        </p:nvSpPr>
        <p:spPr>
          <a:xfrm>
            <a:off x="8033444" y="3040956"/>
            <a:ext cx="3496965" cy="1744762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044" y="3040956"/>
            <a:ext cx="101600" cy="17447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24057" y="325536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Struggles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8324057" y="3664049"/>
            <a:ext cx="2991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Models struggled more with predicting less common classes.</a:t>
            </a:r>
            <a:endParaRPr lang="en-US" sz="1458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341804-60C5-CE09-4801-ECE34CC3C060}"/>
              </a:ext>
            </a:extLst>
          </p:cNvPr>
          <p:cNvSpPr/>
          <p:nvPr/>
        </p:nvSpPr>
        <p:spPr>
          <a:xfrm>
            <a:off x="10686753" y="6431936"/>
            <a:ext cx="1439699" cy="3441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874441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PCA – Dimensionality Reduction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339207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PCA compressed high-dimensional features into 2 principal components.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5233492" y="4010125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Helped visualize natural separation between classes.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5233492" y="4378623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Some classes like “unacc” and “acc” were visibly clustered, others overlapped.</a:t>
            </a:r>
            <a:endParaRPr lang="en-US" sz="1458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37E85-1853-E27A-647A-96B3CC7BEEB4}"/>
              </a:ext>
            </a:extLst>
          </p:cNvPr>
          <p:cNvSpPr/>
          <p:nvPr/>
        </p:nvSpPr>
        <p:spPr>
          <a:xfrm>
            <a:off x="10604500" y="6373813"/>
            <a:ext cx="1587500" cy="4841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7A1DB-13E8-278D-7B55-776C2458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484187"/>
            <a:ext cx="10699750" cy="5429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4BC3D9-AB5F-8586-D707-B8741CDAF37C}"/>
              </a:ext>
            </a:extLst>
          </p:cNvPr>
          <p:cNvSpPr/>
          <p:nvPr/>
        </p:nvSpPr>
        <p:spPr>
          <a:xfrm>
            <a:off x="10707688" y="6421438"/>
            <a:ext cx="1389063" cy="436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  <p:extLst>
      <p:ext uri="{BB962C8B-B14F-4D97-AF65-F5344CB8AC3E}">
        <p14:creationId xmlns:p14="http://schemas.microsoft.com/office/powerpoint/2010/main" val="403611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639392"/>
            <a:ext cx="596929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PCA – Explained Variance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2702520"/>
            <a:ext cx="2810371" cy="236240"/>
          </a:xfrm>
          <a:prstGeom prst="roundRect">
            <a:avLst>
              <a:gd name="adj" fmla="val 12002"/>
            </a:avLst>
          </a:prstGeom>
          <a:solidFill>
            <a:srgbClr val="3A3B3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702520"/>
            <a:ext cx="2529284" cy="236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13547" y="2702520"/>
            <a:ext cx="513457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90%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661492" y="317490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First Component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661492" y="3583583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Captures the majority of the dataset's variation.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4363244" y="2702520"/>
            <a:ext cx="2974975" cy="236240"/>
          </a:xfrm>
          <a:prstGeom prst="roundRect">
            <a:avLst>
              <a:gd name="adj" fmla="val 12002"/>
            </a:avLst>
          </a:prstGeom>
          <a:solidFill>
            <a:srgbClr val="3A3B3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244" y="2702520"/>
            <a:ext cx="237927" cy="2362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79904" y="2702520"/>
            <a:ext cx="348853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8%</a:t>
            </a:r>
            <a:endParaRPr lang="en-US" sz="1833" dirty="0"/>
          </a:p>
        </p:txBody>
      </p:sp>
      <p:sp>
        <p:nvSpPr>
          <p:cNvPr id="11" name="Text 7"/>
          <p:cNvSpPr/>
          <p:nvPr/>
        </p:nvSpPr>
        <p:spPr>
          <a:xfrm>
            <a:off x="4363245" y="317490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Second Component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4363244" y="3583583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Adds further significant variation explanation.</a:t>
            </a:r>
            <a:endParaRPr lang="en-US" sz="1458" dirty="0"/>
          </a:p>
        </p:txBody>
      </p:sp>
      <p:sp>
        <p:nvSpPr>
          <p:cNvPr id="13" name="Shape 9"/>
          <p:cNvSpPr/>
          <p:nvPr/>
        </p:nvSpPr>
        <p:spPr>
          <a:xfrm>
            <a:off x="8064996" y="2702520"/>
            <a:ext cx="2983309" cy="236240"/>
          </a:xfrm>
          <a:prstGeom prst="roundRect">
            <a:avLst>
              <a:gd name="adj" fmla="val 12002"/>
            </a:avLst>
          </a:prstGeom>
          <a:solidFill>
            <a:srgbClr val="3A3B3C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996" y="2702520"/>
            <a:ext cx="59631" cy="23624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189991" y="2702520"/>
            <a:ext cx="340519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2%</a:t>
            </a:r>
            <a:endParaRPr lang="en-US" sz="1833" dirty="0"/>
          </a:p>
        </p:txBody>
      </p:sp>
      <p:sp>
        <p:nvSpPr>
          <p:cNvPr id="16" name="Text 11"/>
          <p:cNvSpPr/>
          <p:nvPr/>
        </p:nvSpPr>
        <p:spPr>
          <a:xfrm>
            <a:off x="8064996" y="3174901"/>
            <a:ext cx="273645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Remaining Components</a:t>
            </a:r>
            <a:endParaRPr lang="en-US" sz="1833" dirty="0"/>
          </a:p>
        </p:txBody>
      </p:sp>
      <p:sp>
        <p:nvSpPr>
          <p:cNvPr id="17" name="Text 12"/>
          <p:cNvSpPr/>
          <p:nvPr/>
        </p:nvSpPr>
        <p:spPr>
          <a:xfrm>
            <a:off x="8064996" y="3583583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Account for the minor, residual variation.</a:t>
            </a:r>
            <a:endParaRPr lang="en-US" sz="1458" dirty="0"/>
          </a:p>
        </p:txBody>
      </p:sp>
      <p:sp>
        <p:nvSpPr>
          <p:cNvPr id="18" name="Text 13"/>
          <p:cNvSpPr/>
          <p:nvPr/>
        </p:nvSpPr>
        <p:spPr>
          <a:xfrm>
            <a:off x="661492" y="440104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First few components captured most of the dataset’s variation.</a:t>
            </a:r>
            <a:endParaRPr lang="en-US" sz="1458" dirty="0"/>
          </a:p>
        </p:txBody>
      </p:sp>
      <p:sp>
        <p:nvSpPr>
          <p:cNvPr id="19" name="Text 14"/>
          <p:cNvSpPr/>
          <p:nvPr/>
        </p:nvSpPr>
        <p:spPr>
          <a:xfrm>
            <a:off x="661492" y="491609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PCA is useful for visual insight and reducing model complexity, not for clustering itself.</a:t>
            </a:r>
            <a:endParaRPr lang="en-US" sz="1458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25B432-35A8-949D-9087-3CB475634124}"/>
              </a:ext>
            </a:extLst>
          </p:cNvPr>
          <p:cNvSpPr/>
          <p:nvPr/>
        </p:nvSpPr>
        <p:spPr>
          <a:xfrm>
            <a:off x="10691813" y="6429375"/>
            <a:ext cx="1389063" cy="3730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05DC9D-B7D4-C6B7-0052-F60C9E55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192008"/>
            <a:ext cx="6945313" cy="42134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9FD2D1-B9A1-1AFE-4B1F-4D5B5FCC71AC}"/>
              </a:ext>
            </a:extLst>
          </p:cNvPr>
          <p:cNvSpPr/>
          <p:nvPr/>
        </p:nvSpPr>
        <p:spPr>
          <a:xfrm>
            <a:off x="10675938" y="6469063"/>
            <a:ext cx="1436688" cy="3889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  <p:extLst>
      <p:ext uri="{BB962C8B-B14F-4D97-AF65-F5344CB8AC3E}">
        <p14:creationId xmlns:p14="http://schemas.microsoft.com/office/powerpoint/2010/main" val="171707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365" y="472480"/>
            <a:ext cx="4434383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Clustering – K-Means</a:t>
            </a:r>
            <a:endParaRPr lang="en-US" sz="337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5" y="1460401"/>
            <a:ext cx="5285085" cy="52850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1900" y="1421706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Tried to group similar cars without labels.</a:t>
            </a:r>
            <a:endParaRPr lang="en-US" sz="1333" dirty="0"/>
          </a:p>
        </p:txBody>
      </p:sp>
      <p:sp>
        <p:nvSpPr>
          <p:cNvPr id="5" name="Text 2"/>
          <p:cNvSpPr/>
          <p:nvPr/>
        </p:nvSpPr>
        <p:spPr>
          <a:xfrm>
            <a:off x="6311900" y="1851223"/>
            <a:ext cx="5285085" cy="54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Clusters were </a:t>
            </a:r>
            <a:r>
              <a:rPr lang="en-US" sz="1333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loosely defined</a:t>
            </a:r>
            <a:r>
              <a:rPr lang="en-US" sz="133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with </a:t>
            </a:r>
            <a:r>
              <a:rPr lang="en-US" sz="1333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silhouette score = 0.13</a:t>
            </a:r>
            <a:r>
              <a:rPr lang="en-US" sz="133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(low).</a:t>
            </a:r>
            <a:endParaRPr lang="en-US" sz="1333" dirty="0"/>
          </a:p>
        </p:txBody>
      </p:sp>
      <p:sp>
        <p:nvSpPr>
          <p:cNvPr id="6" name="Text 3"/>
          <p:cNvSpPr/>
          <p:nvPr/>
        </p:nvSpPr>
        <p:spPr>
          <a:xfrm>
            <a:off x="6311900" y="2461220"/>
            <a:ext cx="5285085" cy="54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Acceptable for exploratory purposes but not strong for prediction.</a:t>
            </a:r>
            <a:endParaRPr lang="en-US" sz="1333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178F8-38A4-307C-4DCB-78914995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15" y="1476276"/>
            <a:ext cx="5285085" cy="5269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C81F07-D216-95E7-6BE7-2574AFC9B645}"/>
              </a:ext>
            </a:extLst>
          </p:cNvPr>
          <p:cNvSpPr/>
          <p:nvPr/>
        </p:nvSpPr>
        <p:spPr>
          <a:xfrm>
            <a:off x="10644188" y="6469063"/>
            <a:ext cx="1476375" cy="2764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365" y="472480"/>
            <a:ext cx="5172273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Clustering – Hierarchical</a:t>
            </a:r>
            <a:endParaRPr lang="en-US" sz="337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5" y="1460401"/>
            <a:ext cx="5285085" cy="52850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1900" y="1421706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Built nested clusters (dendrogram).</a:t>
            </a:r>
            <a:endParaRPr lang="en-US" sz="1333" dirty="0"/>
          </a:p>
        </p:txBody>
      </p:sp>
      <p:sp>
        <p:nvSpPr>
          <p:cNvPr id="5" name="Text 2"/>
          <p:cNvSpPr/>
          <p:nvPr/>
        </p:nvSpPr>
        <p:spPr>
          <a:xfrm>
            <a:off x="6311900" y="1851223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 lower silhouette score: </a:t>
            </a:r>
            <a:r>
              <a:rPr lang="en-US" sz="1333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0.09</a:t>
            </a:r>
            <a:r>
              <a:rPr lang="en-US" sz="133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meaning less cohesion.</a:t>
            </a:r>
            <a:endParaRPr lang="en-US" sz="1333" dirty="0"/>
          </a:p>
        </p:txBody>
      </p:sp>
      <p:sp>
        <p:nvSpPr>
          <p:cNvPr id="6" name="Text 3"/>
          <p:cNvSpPr/>
          <p:nvPr/>
        </p:nvSpPr>
        <p:spPr>
          <a:xfrm>
            <a:off x="6311900" y="2186285"/>
            <a:ext cx="5285085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Difficult to separate car types clearly in 2D.</a:t>
            </a:r>
            <a:endParaRPr lang="en-US" sz="1333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24D677-E2EF-6830-8D0C-E35C1590F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15" y="1460401"/>
            <a:ext cx="5710535" cy="5285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3B10A7-149C-E4DD-DBB2-F349322F867D}"/>
              </a:ext>
            </a:extLst>
          </p:cNvPr>
          <p:cNvSpPr/>
          <p:nvPr/>
        </p:nvSpPr>
        <p:spPr>
          <a:xfrm>
            <a:off x="10675938" y="6461125"/>
            <a:ext cx="1428750" cy="284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817266"/>
            <a:ext cx="499844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Clustering – DBSCAN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54" y="1807766"/>
            <a:ext cx="3496965" cy="101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407" y="2770188"/>
            <a:ext cx="567035" cy="56703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8017" y="217026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Poor Performance</a:t>
            </a:r>
            <a:endParaRPr lang="en-US" sz="1833" dirty="0"/>
          </a:p>
        </p:txBody>
      </p:sp>
      <p:sp>
        <p:nvSpPr>
          <p:cNvPr id="7" name="Text 2"/>
          <p:cNvSpPr/>
          <p:nvPr/>
        </p:nvSpPr>
        <p:spPr>
          <a:xfrm>
            <a:off x="875903" y="2725837"/>
            <a:ext cx="30681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Density-based method performed poorly.</a:t>
            </a:r>
            <a:endParaRPr lang="en-US" sz="1458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018" y="1795959"/>
            <a:ext cx="3496965" cy="101600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383" y="2770188"/>
            <a:ext cx="567035" cy="567035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5048152" y="217026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Noise &amp; Outliers</a:t>
            </a:r>
            <a:endParaRPr lang="en-US" sz="1833" dirty="0"/>
          </a:p>
        </p:txBody>
      </p:sp>
      <p:sp>
        <p:nvSpPr>
          <p:cNvPr id="12" name="Text 4"/>
          <p:cNvSpPr/>
          <p:nvPr/>
        </p:nvSpPr>
        <p:spPr>
          <a:xfrm>
            <a:off x="4981178" y="2725836"/>
            <a:ext cx="30681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Treated most cars as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noise or outliers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458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913" y="1795959"/>
            <a:ext cx="3496965" cy="101600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360" y="2770188"/>
            <a:ext cx="567035" cy="567035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>
            <a:off x="9144794" y="217026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Unsuitable Data</a:t>
            </a:r>
            <a:endParaRPr lang="en-US" sz="1833" dirty="0"/>
          </a:p>
        </p:txBody>
      </p:sp>
      <p:sp>
        <p:nvSpPr>
          <p:cNvPr id="17" name="Text 6"/>
          <p:cNvSpPr/>
          <p:nvPr/>
        </p:nvSpPr>
        <p:spPr>
          <a:xfrm>
            <a:off x="9086453" y="2725836"/>
            <a:ext cx="30681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Suggests categorical, high-dimensional data is not suited for DBSCAN.</a:t>
            </a:r>
            <a:endParaRPr lang="en-US" sz="1458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F64477-EA16-CC36-A927-6B26CBD5B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986" y="4158950"/>
            <a:ext cx="6164609" cy="26867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097683"/>
            <a:ext cx="739765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Discussion – Supervised Models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3066356"/>
            <a:ext cx="3496965" cy="169396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850504" y="3255368"/>
            <a:ext cx="261887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SVM &amp; Random Forest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850503" y="3664049"/>
            <a:ext cx="3118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SVM and Random Forest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handled one-hot data well.</a:t>
            </a:r>
            <a:endParaRPr lang="en-US" sz="1458" dirty="0"/>
          </a:p>
        </p:txBody>
      </p:sp>
      <p:sp>
        <p:nvSpPr>
          <p:cNvPr id="6" name="Shape 4"/>
          <p:cNvSpPr/>
          <p:nvPr/>
        </p:nvSpPr>
        <p:spPr>
          <a:xfrm>
            <a:off x="4347468" y="3066356"/>
            <a:ext cx="3496965" cy="169396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4536480" y="325536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Decision Tree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4536480" y="3664049"/>
            <a:ext cx="3118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Decision Tree also strong with categorical features.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8033444" y="3066356"/>
            <a:ext cx="3496965" cy="169396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8222457" y="325536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Tree-Based Models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8222457" y="3664049"/>
            <a:ext cx="3118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Tree-based models are intuitive and rule-based—good fit for this dataset.</a:t>
            </a:r>
            <a:endParaRPr lang="en-US" sz="1458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719BA3-E5CE-1148-9FC3-5675B9D49F29}"/>
              </a:ext>
            </a:extLst>
          </p:cNvPr>
          <p:cNvSpPr/>
          <p:nvPr/>
        </p:nvSpPr>
        <p:spPr>
          <a:xfrm>
            <a:off x="10692756" y="6413500"/>
            <a:ext cx="1396057" cy="381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70870"/>
            <a:ext cx="697428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Discussion – Clustering &amp; PCA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839542"/>
            <a:ext cx="3622973" cy="7560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0504" y="378460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PCA Visualization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850504" y="4193282"/>
            <a:ext cx="3244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PCA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helped visualize but didn't reveal strong groupings.</a:t>
            </a:r>
            <a:endParaRPr lang="en-US" sz="145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64" y="2839542"/>
            <a:ext cx="3622973" cy="7560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73476" y="3784600"/>
            <a:ext cx="250815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Clustering Limitations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4473476" y="4193282"/>
            <a:ext cx="3244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Clustering couldn’t distinguish classes well.</a:t>
            </a:r>
            <a:endParaRPr lang="en-US" sz="145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437" y="2839542"/>
            <a:ext cx="3622973" cy="7560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96449" y="378460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Labels Necessary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8096449" y="4193282"/>
            <a:ext cx="3244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clear structure means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labels are necessary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for effective learning.</a:t>
            </a:r>
            <a:endParaRPr lang="en-US" sz="1458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E0ADFC-3C42-13F1-415A-05E8060F797B}"/>
              </a:ext>
            </a:extLst>
          </p:cNvPr>
          <p:cNvSpPr/>
          <p:nvPr/>
        </p:nvSpPr>
        <p:spPr>
          <a:xfrm>
            <a:off x="10628313" y="6469063"/>
            <a:ext cx="1484313" cy="3333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08944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Abstract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3058120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study applies machine learning to assess car acceptability based on categorical attributes like safety, price, and capacity.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1492" y="3729038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compares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supervised models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(like SVM, Random Forest) with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unsupervised clustering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(K-Means, DBSCAN).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61492" y="409753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 showed that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SVM had the highest accuracy (96.8%)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while clustering methods revealed less distinct patterns.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661492" y="446603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Dimensionality reduction with PCA was used to visualize class distribution.</a:t>
            </a:r>
            <a:endParaRPr lang="en-US" sz="1458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C41F92-6E3A-52E8-D2F4-8218B5D25674}"/>
              </a:ext>
            </a:extLst>
          </p:cNvPr>
          <p:cNvSpPr/>
          <p:nvPr/>
        </p:nvSpPr>
        <p:spPr>
          <a:xfrm>
            <a:off x="10715625" y="6477001"/>
            <a:ext cx="1365250" cy="3024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072283"/>
            <a:ext cx="565328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Discussion – Data Issues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3040956"/>
            <a:ext cx="3496965" cy="1744762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2" y="3040956"/>
            <a:ext cx="101600" cy="1744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2104" y="325536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Imbalanced Classes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952103" y="3664049"/>
            <a:ext cx="2991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Imbalanced classes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made it harder to predict rare cases.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4347468" y="3040956"/>
            <a:ext cx="3496965" cy="1744762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68" y="3040956"/>
            <a:ext cx="101600" cy="17447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38080" y="325536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Bias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4638080" y="3664049"/>
            <a:ext cx="2991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Could bias models to predict “unacc” more often.</a:t>
            </a:r>
            <a:endParaRPr lang="en-US" sz="1458" dirty="0"/>
          </a:p>
        </p:txBody>
      </p:sp>
      <p:sp>
        <p:nvSpPr>
          <p:cNvPr id="11" name="Shape 7"/>
          <p:cNvSpPr/>
          <p:nvPr/>
        </p:nvSpPr>
        <p:spPr>
          <a:xfrm>
            <a:off x="8033444" y="3040956"/>
            <a:ext cx="3496965" cy="1744762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044" y="3040956"/>
            <a:ext cx="101600" cy="17447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24057" y="325536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Potential Solutions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8324057" y="3664049"/>
            <a:ext cx="2991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Solutions: oversampling (SMOTE), class weights, or ensemble methods.</a:t>
            </a:r>
            <a:endParaRPr lang="en-US" sz="1458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F08257-2C10-4084-68A2-6FD6081E16E4}"/>
              </a:ext>
            </a:extLst>
          </p:cNvPr>
          <p:cNvSpPr/>
          <p:nvPr/>
        </p:nvSpPr>
        <p:spPr>
          <a:xfrm>
            <a:off x="10686753" y="6429375"/>
            <a:ext cx="1417935" cy="341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97961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2948285"/>
            <a:ext cx="425252" cy="42525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275755" y="3013174"/>
            <a:ext cx="307697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Classification Effectiveness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1275755" y="3421857"/>
            <a:ext cx="470207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Classification is more effective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than clustering here.</a:t>
            </a:r>
            <a:endParaRPr lang="en-US" sz="1458" dirty="0"/>
          </a:p>
        </p:txBody>
      </p:sp>
      <p:sp>
        <p:nvSpPr>
          <p:cNvPr id="6" name="Shape 4"/>
          <p:cNvSpPr/>
          <p:nvPr/>
        </p:nvSpPr>
        <p:spPr>
          <a:xfrm>
            <a:off x="6214070" y="2948285"/>
            <a:ext cx="425252" cy="42525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6828334" y="301317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Best Model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828333" y="3421857"/>
            <a:ext cx="470217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Best model: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SVM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followed by Random Forest.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661492" y="4102298"/>
            <a:ext cx="425252" cy="42525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275755" y="416718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Clustering Value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1275755" y="4575870"/>
            <a:ext cx="470207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Unsupervised clustering added minimal value.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6214070" y="4102298"/>
            <a:ext cx="425252" cy="42525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6828334" y="416718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Benefits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6828333" y="4575870"/>
            <a:ext cx="470217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benefits from labeled guidance.</a:t>
            </a:r>
            <a:endParaRPr lang="en-US" sz="1458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3BB103-00BD-4775-4265-561227190D1F}"/>
              </a:ext>
            </a:extLst>
          </p:cNvPr>
          <p:cNvSpPr/>
          <p:nvPr/>
        </p:nvSpPr>
        <p:spPr>
          <a:xfrm>
            <a:off x="10612438" y="6437313"/>
            <a:ext cx="1500188" cy="4206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70870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Work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3406577"/>
            <a:ext cx="3528517" cy="189012"/>
          </a:xfrm>
          <a:prstGeom prst="roundRect">
            <a:avLst>
              <a:gd name="adj" fmla="val 15001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850504" y="3784600"/>
            <a:ext cx="281959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SMOTE Implementation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850504" y="4193282"/>
            <a:ext cx="315049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Try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SMOTE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rebalance class distribution.</a:t>
            </a:r>
            <a:endParaRPr lang="en-US" sz="1458" dirty="0"/>
          </a:p>
        </p:txBody>
      </p:sp>
      <p:sp>
        <p:nvSpPr>
          <p:cNvPr id="6" name="Shape 4"/>
          <p:cNvSpPr/>
          <p:nvPr/>
        </p:nvSpPr>
        <p:spPr>
          <a:xfrm>
            <a:off x="4331692" y="3123009"/>
            <a:ext cx="3528517" cy="189012"/>
          </a:xfrm>
          <a:prstGeom prst="roundRect">
            <a:avLst>
              <a:gd name="adj" fmla="val 15001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4520705" y="3501033"/>
            <a:ext cx="242242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Variables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4520704" y="3909715"/>
            <a:ext cx="315049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Include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 variables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like fuel economy or engine size.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8001893" y="2839542"/>
            <a:ext cx="3528517" cy="189012"/>
          </a:xfrm>
          <a:prstGeom prst="roundRect">
            <a:avLst>
              <a:gd name="adj" fmla="val 15001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8190905" y="321756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Ensemble Models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8190905" y="3626247"/>
            <a:ext cx="3150493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Combine models into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ensembles or hybrid approaches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for better generalization.</a:t>
            </a:r>
            <a:endParaRPr lang="en-US" sz="1458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ADE8B6-3399-15ED-A20C-BB34702ED988}"/>
              </a:ext>
            </a:extLst>
          </p:cNvPr>
          <p:cNvSpPr/>
          <p:nvPr/>
        </p:nvSpPr>
        <p:spPr>
          <a:xfrm>
            <a:off x="10612438" y="6397625"/>
            <a:ext cx="1500188" cy="4603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240657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320933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car evaluations rely on human judgment—prone to bias and inconsistency.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1492" y="3577829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ML allows automated, data-driven evaluation.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61492" y="3946327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Goal: Predict how acceptable a car is based on attributes such as purchase price, safety level, number of doors, etc.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661492" y="431482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benefits consumers, manufacturers, and regulators.</a:t>
            </a:r>
            <a:endParaRPr lang="en-US" sz="1458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0E5DB-3B1D-E85A-E3CA-F1797087DD5B}"/>
              </a:ext>
            </a:extLst>
          </p:cNvPr>
          <p:cNvSpPr/>
          <p:nvPr/>
        </p:nvSpPr>
        <p:spPr>
          <a:xfrm>
            <a:off x="10707688" y="6453188"/>
            <a:ext cx="1484312" cy="3024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240657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Related Work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320933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Many studies have used decision trees on the classic UCI car dataset.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1492" y="3577829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Some reached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90%+ accuracy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using classification.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61492" y="3946327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Few have used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PCA or clustering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explore patterns without labels.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661492" y="431482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study fills that gap by comparing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supervised and unsupervised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approaches.</a:t>
            </a:r>
            <a:endParaRPr lang="en-US" sz="1458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76DBF-2397-F2DF-0631-C57CB8F4628C}"/>
              </a:ext>
            </a:extLst>
          </p:cNvPr>
          <p:cNvSpPr/>
          <p:nvPr/>
        </p:nvSpPr>
        <p:spPr>
          <a:xfrm>
            <a:off x="10636250" y="6429375"/>
            <a:ext cx="1468438" cy="4286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17489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Summary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244229"/>
            <a:ext cx="5339953" cy="101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50" y="1986161"/>
            <a:ext cx="567035" cy="5670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218012" y="2127944"/>
            <a:ext cx="226814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17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75904" y="27421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from Kaggle</a:t>
            </a:r>
            <a:endParaRPr lang="en-US" sz="1833" dirty="0"/>
          </a:p>
        </p:txBody>
      </p:sp>
      <p:sp>
        <p:nvSpPr>
          <p:cNvPr id="7" name="Text 3"/>
          <p:cNvSpPr/>
          <p:nvPr/>
        </p:nvSpPr>
        <p:spPr>
          <a:xfrm>
            <a:off x="875903" y="3150791"/>
            <a:ext cx="49111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1,728 entries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7 categorical features.</a:t>
            </a:r>
            <a:endParaRPr lang="en-US" sz="145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57" y="2244229"/>
            <a:ext cx="5340053" cy="10160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15" y="1986161"/>
            <a:ext cx="567035" cy="5670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746976" y="2127944"/>
            <a:ext cx="226814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17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404869" y="27421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Features Included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6404869" y="3150791"/>
            <a:ext cx="491122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buying, maintenance, doors, persons, lug_boot, safety, and target class.</a:t>
            </a:r>
            <a:endParaRPr lang="en-US" sz="145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4417119"/>
            <a:ext cx="5339953" cy="10160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50" y="4159052"/>
            <a:ext cx="567035" cy="56703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218012" y="4300835"/>
            <a:ext cx="226814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17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875904" y="491499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 Missing Values</a:t>
            </a:r>
            <a:endParaRPr lang="en-US" sz="1833" dirty="0"/>
          </a:p>
        </p:txBody>
      </p:sp>
      <p:sp>
        <p:nvSpPr>
          <p:cNvPr id="17" name="Text 9"/>
          <p:cNvSpPr/>
          <p:nvPr/>
        </p:nvSpPr>
        <p:spPr>
          <a:xfrm>
            <a:off x="875903" y="5323681"/>
            <a:ext cx="49111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 for analysis.</a:t>
            </a:r>
            <a:endParaRPr lang="en-US" sz="1458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57" y="4417119"/>
            <a:ext cx="5340053" cy="10160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15" y="4159052"/>
            <a:ext cx="567035" cy="56703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8746976" y="4300835"/>
            <a:ext cx="226814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17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750" dirty="0"/>
          </a:p>
        </p:txBody>
      </p:sp>
      <p:sp>
        <p:nvSpPr>
          <p:cNvPr id="21" name="Text 11"/>
          <p:cNvSpPr/>
          <p:nvPr/>
        </p:nvSpPr>
        <p:spPr>
          <a:xfrm>
            <a:off x="6404869" y="491499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One-Hot Encoding</a:t>
            </a:r>
            <a:endParaRPr lang="en-US" sz="1833" dirty="0"/>
          </a:p>
        </p:txBody>
      </p:sp>
      <p:sp>
        <p:nvSpPr>
          <p:cNvPr id="22" name="Text 12"/>
          <p:cNvSpPr/>
          <p:nvPr/>
        </p:nvSpPr>
        <p:spPr>
          <a:xfrm>
            <a:off x="6404869" y="5323681"/>
            <a:ext cx="49112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Used to convert categories into numbers.</a:t>
            </a:r>
            <a:endParaRPr lang="en-US" sz="1458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14D54A-C1B8-8354-908D-56EC5DE86232}"/>
              </a:ext>
            </a:extLst>
          </p:cNvPr>
          <p:cNvSpPr/>
          <p:nvPr/>
        </p:nvSpPr>
        <p:spPr>
          <a:xfrm>
            <a:off x="10711154" y="6383634"/>
            <a:ext cx="1365250" cy="4127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065735"/>
            <a:ext cx="533201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EDA – Class Imbalance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944960" y="3247033"/>
            <a:ext cx="1058554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“Unacceptable” cars dominate the dataset.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944960" y="3762078"/>
            <a:ext cx="1058554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imbalance may cause models to favor the majority class.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944960" y="4277122"/>
            <a:ext cx="1058554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Important to address during training to ensure fairness.</a:t>
            </a:r>
            <a:endParaRPr lang="en-US" sz="1458" dirty="0"/>
          </a:p>
        </p:txBody>
      </p:sp>
      <p:sp>
        <p:nvSpPr>
          <p:cNvPr id="6" name="Shape 4"/>
          <p:cNvSpPr/>
          <p:nvPr/>
        </p:nvSpPr>
        <p:spPr>
          <a:xfrm>
            <a:off x="661492" y="3034407"/>
            <a:ext cx="25400" cy="1757759"/>
          </a:xfrm>
          <a:prstGeom prst="rect">
            <a:avLst/>
          </a:prstGeom>
          <a:solidFill>
            <a:srgbClr val="EEE27D"/>
          </a:solidFill>
          <a:ln/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E8D8B-FEE1-B413-01FC-43620AC4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758" y="0"/>
            <a:ext cx="52652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169816"/>
            <a:ext cx="508347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EDA – Feature Trends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043932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Cars with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safety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and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low price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have better acceptability.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5233492" y="3412431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Visualizations showed clear trends in how features affect car classification.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5233492" y="4083348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Cramér’s V heatmap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showed strong correlation between buying, safety, and class.</a:t>
            </a:r>
            <a:endParaRPr lang="en-US" sz="1458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2594EA-ACBC-1E02-A7C0-097C4237D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8347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085970-DD68-1953-BD58-08ED68046FB8}"/>
              </a:ext>
            </a:extLst>
          </p:cNvPr>
          <p:cNvSpPr/>
          <p:nvPr/>
        </p:nvSpPr>
        <p:spPr>
          <a:xfrm>
            <a:off x="10635226" y="6456516"/>
            <a:ext cx="1474838" cy="3024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749426"/>
            <a:ext cx="484862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Classification Models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793604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Five models used for prediction: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1492" y="3266083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/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Logistic Regression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61492" y="3634582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2"/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k-Nearest Neighbors (k-NN)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661492" y="4003081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3"/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Decision Tree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661492" y="4371579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4"/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Forest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661492" y="4740077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5"/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 Vector Machine (SVM)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6332935" y="2793604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 used: Accuracy, Precision, Recall, and F1 Score.</a:t>
            </a:r>
            <a:endParaRPr lang="en-US" sz="1458" dirty="0"/>
          </a:p>
        </p:txBody>
      </p:sp>
      <p:sp>
        <p:nvSpPr>
          <p:cNvPr id="10" name="Text 8"/>
          <p:cNvSpPr/>
          <p:nvPr/>
        </p:nvSpPr>
        <p:spPr>
          <a:xfrm>
            <a:off x="6332935" y="3266083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split: 80% training, 20% testing.</a:t>
            </a:r>
            <a:endParaRPr lang="en-US" sz="1458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7973B7-6F32-5BB4-4FD5-ABCD7D515506}"/>
              </a:ext>
            </a:extLst>
          </p:cNvPr>
          <p:cNvSpPr/>
          <p:nvPr/>
        </p:nvSpPr>
        <p:spPr>
          <a:xfrm>
            <a:off x="10700775" y="6497485"/>
            <a:ext cx="1376516" cy="3024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025650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Classification Results (Best Models)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490417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SVM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had the highest accuracy: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96.8%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—great at distinguishing all classes.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5233492" y="4161334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Forest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and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Decision Tree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close behind: </a:t>
            </a:r>
            <a:r>
              <a:rPr lang="en-US" sz="145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~96.2%</a:t>
            </a: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5233492" y="4529832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These models handle categorical splits and interactions well.</a:t>
            </a:r>
            <a:endParaRPr lang="en-US" sz="145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2FBD7-A6B0-AD6E-96B3-54736D114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0614"/>
            <a:ext cx="5175250" cy="70086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754685-4D05-9606-018C-C4F437F815EB}"/>
              </a:ext>
            </a:extLst>
          </p:cNvPr>
          <p:cNvSpPr/>
          <p:nvPr/>
        </p:nvSpPr>
        <p:spPr>
          <a:xfrm>
            <a:off x="10676194" y="6489291"/>
            <a:ext cx="1450258" cy="3024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882</Words>
  <Application>Microsoft Office PowerPoint</Application>
  <PresentationFormat>Widescreen</PresentationFormat>
  <Paragraphs>149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bovas benson</dc:creator>
  <cp:lastModifiedBy>bovas benson</cp:lastModifiedBy>
  <cp:revision>1</cp:revision>
  <dcterms:created xsi:type="dcterms:W3CDTF">2025-07-09T02:56:55Z</dcterms:created>
  <dcterms:modified xsi:type="dcterms:W3CDTF">2025-07-09T03:05:22Z</dcterms:modified>
</cp:coreProperties>
</file>